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9" r:id="rId4"/>
    <p:sldId id="258" r:id="rId5"/>
    <p:sldId id="260" r:id="rId6"/>
    <p:sldId id="259" r:id="rId7"/>
    <p:sldId id="261" r:id="rId8"/>
    <p:sldId id="262" r:id="rId9"/>
    <p:sldId id="263" r:id="rId10"/>
    <p:sldId id="264" r:id="rId11"/>
    <p:sldId id="270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21"/>
    <p:restoredTop sz="95890"/>
  </p:normalViewPr>
  <p:slideViewPr>
    <p:cSldViewPr snapToGrid="0" snapToObjects="1">
      <p:cViewPr>
        <p:scale>
          <a:sx n="95" d="100"/>
          <a:sy n="95" d="100"/>
        </p:scale>
        <p:origin x="1216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9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aticon.com/free-icon/library_201571" TargetMode="External"/><Relationship Id="rId13" Type="http://schemas.openxmlformats.org/officeDocument/2006/relationships/hyperlink" Target="http://www.iconarchive.com/show/hobbies-icons-by-hadezign/Art-icon.html" TargetMode="External"/><Relationship Id="rId3" Type="http://schemas.openxmlformats.org/officeDocument/2006/relationships/audio" Target="../media/media11.m4a"/><Relationship Id="rId7" Type="http://schemas.openxmlformats.org/officeDocument/2006/relationships/hyperlink" Target="https://www.searchpng.com/2019/03/22/file-icon-png-image-free-download/" TargetMode="External"/><Relationship Id="rId12" Type="http://schemas.openxmlformats.org/officeDocument/2006/relationships/hyperlink" Target="http://www.iconarchive.com/show/3d-bluefx-desktop-icons-by-wallpaperfx/Monitor-icon.html" TargetMode="External"/><Relationship Id="rId2" Type="http://schemas.microsoft.com/office/2007/relationships/media" Target="../media/media11.m4a"/><Relationship Id="rId1" Type="http://schemas.openxmlformats.org/officeDocument/2006/relationships/tags" Target="../tags/tag10.xml"/><Relationship Id="rId6" Type="http://schemas.openxmlformats.org/officeDocument/2006/relationships/hyperlink" Target="https://commons.wikimedia.org/wiki/File:Bookshelf_icon_(red_and_green).png" TargetMode="External"/><Relationship Id="rId11" Type="http://schemas.openxmlformats.org/officeDocument/2006/relationships/hyperlink" Target="https://commons.wikimedia.org/wiki/File:Python.svg" TargetMode="External"/><Relationship Id="rId5" Type="http://schemas.openxmlformats.org/officeDocument/2006/relationships/hyperlink" Target="https://www.vexels.com/png-svg/preview/129063/wooden-bookshelf-icon" TargetMode="External"/><Relationship Id="rId15" Type="http://schemas.openxmlformats.org/officeDocument/2006/relationships/image" Target="../media/image3.png"/><Relationship Id="rId10" Type="http://schemas.openxmlformats.org/officeDocument/2006/relationships/hyperlink" Target="https://drdds.com/integrate-dental/3-gears-icon/" TargetMode="External"/><Relationship Id="rId4" Type="http://schemas.openxmlformats.org/officeDocument/2006/relationships/slideLayout" Target="../slideLayouts/slideLayout2.xml"/><Relationship Id="rId9" Type="http://schemas.openxmlformats.org/officeDocument/2006/relationships/hyperlink" Target="http://clipart-library.com/graduation-hat-png.html" TargetMode="External"/><Relationship Id="rId14" Type="http://schemas.openxmlformats.org/officeDocument/2006/relationships/hyperlink" Target="https://toppng.com/stack-of-books-transparent-PNG-free-PNG-Images_73452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1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2.m4a"/><Relationship Id="rId7" Type="http://schemas.openxmlformats.org/officeDocument/2006/relationships/image" Target="../media/image5.tiff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tiff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3.m4a"/><Relationship Id="rId7" Type="http://schemas.microsoft.com/office/2007/relationships/hdphoto" Target="../media/hdphoto1.wdp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tiff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audio" Target="../media/media4.m4a"/><Relationship Id="rId7" Type="http://schemas.openxmlformats.org/officeDocument/2006/relationships/image" Target="../media/image8.tiff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m4a"/><Relationship Id="rId7" Type="http://schemas.openxmlformats.org/officeDocument/2006/relationships/image" Target="../media/image11.tiff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openxmlformats.org/officeDocument/2006/relationships/image" Target="../media/image12.tiff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3.png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13.tiff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8.xml"/><Relationship Id="rId6" Type="http://schemas.openxmlformats.org/officeDocument/2006/relationships/image" Target="../media/image3.png"/><Relationship Id="rId5" Type="http://schemas.openxmlformats.org/officeDocument/2006/relationships/image" Target="../media/image14.tiff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F8935-764C-154A-98D1-D1FCF72F04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cap="none"/>
              <a:t>PyBookCase</a:t>
            </a:r>
            <a:endParaRPr lang="en-US" sz="9600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494D8A-B80A-414E-836B-ADF77F030D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3600"/>
              <a:t>Reading in the 21</a:t>
            </a:r>
            <a:r>
              <a:rPr lang="en-US" sz="3600" baseline="30000"/>
              <a:t>st</a:t>
            </a:r>
            <a:r>
              <a:rPr lang="en-US" sz="3600"/>
              <a:t> Century Made EZ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EA29B2-F093-9945-BDB0-B3EEF4071996}"/>
              </a:ext>
            </a:extLst>
          </p:cNvPr>
          <p:cNvSpPr txBox="1"/>
          <p:nvPr/>
        </p:nvSpPr>
        <p:spPr>
          <a:xfrm>
            <a:off x="0" y="6078070"/>
            <a:ext cx="2698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By Caijun Qin</a:t>
            </a:r>
            <a:endParaRPr lang="en-US" sz="3600" dirty="0">
              <a:solidFill>
                <a:schemeClr val="tx2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7AD5CCE-8496-EB49-9D69-BE810CAF02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038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44"/>
    </mc:Choice>
    <mc:Fallback>
      <p:transition spd="slow" advTm="4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6E474-A60D-9941-94E6-9835FC712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6B04E-C9B4-654C-8307-D85E91F3A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3200" dirty="0"/>
              <a:t>eBook organization and management system</a:t>
            </a:r>
          </a:p>
          <a:p>
            <a:pPr>
              <a:buFont typeface="Wingdings" pitchFamily="2" charset="2"/>
              <a:buChar char="§"/>
            </a:pPr>
            <a:r>
              <a:rPr lang="en-US" sz="3200" dirty="0"/>
              <a:t>both local and remote file storage capabilities</a:t>
            </a:r>
          </a:p>
          <a:p>
            <a:pPr>
              <a:buFont typeface="Wingdings" pitchFamily="2" charset="2"/>
              <a:buChar char="§"/>
            </a:pPr>
            <a:r>
              <a:rPr lang="en-US" sz="3200" dirty="0"/>
              <a:t>logging and tracking of reading metrics</a:t>
            </a:r>
          </a:p>
          <a:p>
            <a:pPr>
              <a:buFont typeface="Wingdings" pitchFamily="2" charset="2"/>
              <a:buChar char="§"/>
            </a:pPr>
            <a:r>
              <a:rPr lang="en-US" sz="3200" dirty="0"/>
              <a:t>scheduling of specific reading material on a timely basis</a:t>
            </a:r>
          </a:p>
          <a:p>
            <a:pPr>
              <a:buFont typeface="Wingdings" pitchFamily="2" charset="2"/>
              <a:buChar char="§"/>
            </a:pPr>
            <a:r>
              <a:rPr lang="en-US" sz="3200" dirty="0"/>
              <a:t>based on efficient retrieval and storage practices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F5BEB1C-65CA-B741-BE63-F46D337C555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61502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28"/>
    </mc:Choice>
    <mc:Fallback>
      <p:transition spd="slow" advTm="22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 build="allAtOnce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2DAA8-66CF-AD44-81A5-6208147B7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34424"/>
            <a:ext cx="9905998" cy="1478570"/>
          </a:xfrm>
        </p:spPr>
        <p:txBody>
          <a:bodyPr>
            <a:normAutofit/>
          </a:bodyPr>
          <a:lstStyle/>
          <a:p>
            <a:r>
              <a:rPr lang="en-US" sz="7200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01F5F-25DB-E94D-BC5B-9F290DB2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267851"/>
            <a:ext cx="9905999" cy="474298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https://www.vexels.com/png-svg/preview/129063/wooden-bookshelf-icon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https://commons.wikimedia.org/wiki/File:Bookshelf_icon_(red_and_green).png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https://www.searchpng.com/2019/03/22/file-icon-png-image-free-download/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https://www.flaticon.com/free-icon/library_201571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http://clipart-library.com/graduation-hat-png.html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https://drdds.com/integrate-dental/3-gears-icon/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https://commons.wikimedia.org/wiki/File:Python.svg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http://www.iconarchive.com/show/3d-bluefx-desktop-icons-by-wallpaperfx/Monitor-icon.html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http://www.iconarchive.com/show/hobbies-icons-by-hadezign/Art-icon.html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https://toppng.com/stack-of-books-transparent-PNG-free-PNG-Images_73452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AE4BBE4-9934-0E4C-A603-C77EDB12853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79752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9"/>
    </mc:Choice>
    <mc:Fallback>
      <p:transition spd="slow" advTm="2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71CA0-D7F1-1145-AB31-EE1AA0BFB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8000" dirty="0"/>
              <a:t>The End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80210D3-A27A-EC4C-8D8C-4D4CF2EE9B8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81833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6"/>
    </mc:Choice>
    <mc:Fallback>
      <p:transition spd="slow" advTm="4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E908-BBAF-AD41-AEF3-B9469575E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What is </a:t>
            </a:r>
            <a:r>
              <a:rPr lang="en-US" sz="7200" dirty="0" err="1"/>
              <a:t>PyBookCASE</a:t>
            </a:r>
            <a:r>
              <a:rPr lang="en-US" sz="7200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6CA9E-D68A-9941-8A72-1C11DADB3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Autofit/>
          </a:bodyPr>
          <a:lstStyle/>
          <a:p>
            <a:pPr marL="0" indent="0" algn="just">
              <a:buNone/>
            </a:pPr>
            <a:r>
              <a:rPr lang="en-US" sz="2800" dirty="0" err="1">
                <a:cs typeface="Rockwell Nova" panose="020F0502020204030204" pitchFamily="34" charset="0"/>
              </a:rPr>
              <a:t>PyBookCase</a:t>
            </a:r>
            <a:r>
              <a:rPr lang="en-US" sz="2800" dirty="0">
                <a:cs typeface="Rockwell Nova" panose="020F0502020204030204" pitchFamily="34" charset="0"/>
              </a:rPr>
              <a:t> is an eBook management system that enables fast access to both locally and remotely located eBooks and includes facilitative features for reading. 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BD16D1B7-3842-9246-A754-8E9075E185B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233" r="11090" b="4"/>
          <a:stretch/>
        </p:blipFill>
        <p:spPr>
          <a:xfrm>
            <a:off x="6392335" y="2497720"/>
            <a:ext cx="2243509" cy="3044952"/>
          </a:xfrm>
          <a:custGeom>
            <a:avLst/>
            <a:gdLst/>
            <a:ahLst/>
            <a:cxnLst/>
            <a:rect l="l" t="t" r="r" b="b"/>
            <a:pathLst>
              <a:path w="2245675" h="3047892">
                <a:moveTo>
                  <a:pt x="148128" y="0"/>
                </a:moveTo>
                <a:lnTo>
                  <a:pt x="2245675" y="0"/>
                </a:lnTo>
                <a:lnTo>
                  <a:pt x="2245675" y="3047892"/>
                </a:lnTo>
                <a:lnTo>
                  <a:pt x="0" y="3047892"/>
                </a:lnTo>
                <a:lnTo>
                  <a:pt x="0" y="148128"/>
                </a:lnTo>
                <a:cubicBezTo>
                  <a:pt x="0" y="66319"/>
                  <a:pt x="66319" y="0"/>
                  <a:pt x="148128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 descr="A picture containing room&#10;&#10;Description automatically generated">
            <a:extLst>
              <a:ext uri="{FF2B5EF4-FFF2-40B4-BE49-F238E27FC236}">
                <a16:creationId xmlns:a16="http://schemas.microsoft.com/office/drawing/2014/main" id="{4D2EF142-20A0-454C-B1E5-6F7CAEF9352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087" r="13236" b="4"/>
          <a:stretch/>
        </p:blipFill>
        <p:spPr>
          <a:xfrm>
            <a:off x="8801736" y="2497720"/>
            <a:ext cx="2245674" cy="3047892"/>
          </a:xfrm>
          <a:custGeom>
            <a:avLst/>
            <a:gdLst/>
            <a:ahLst/>
            <a:cxnLst/>
            <a:rect l="l" t="t" r="r" b="b"/>
            <a:pathLst>
              <a:path w="2245674" h="3047892">
                <a:moveTo>
                  <a:pt x="0" y="0"/>
                </a:moveTo>
                <a:lnTo>
                  <a:pt x="2245674" y="0"/>
                </a:lnTo>
                <a:lnTo>
                  <a:pt x="2245674" y="2899764"/>
                </a:lnTo>
                <a:cubicBezTo>
                  <a:pt x="2245674" y="2981573"/>
                  <a:pt x="2179355" y="3047892"/>
                  <a:pt x="2097546" y="3047892"/>
                </a:cubicBezTo>
                <a:lnTo>
                  <a:pt x="0" y="3047892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2CB2CB3-AA9C-3E4B-9FA2-19D8F6805BF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39901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69"/>
    </mc:Choice>
    <mc:Fallback>
      <p:transition spd="slow" advTm="10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BD35D56-B048-B245-930A-69B001AD4FF8}"/>
              </a:ext>
            </a:extLst>
          </p:cNvPr>
          <p:cNvSpPr txBox="1"/>
          <p:nvPr/>
        </p:nvSpPr>
        <p:spPr>
          <a:xfrm>
            <a:off x="726141" y="3871644"/>
            <a:ext cx="97484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Digital Library: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800" dirty="0" err="1"/>
              <a:t>GooglePlay</a:t>
            </a:r>
            <a:r>
              <a:rPr lang="en-US" sz="2800" dirty="0"/>
              <a:t> Books (Need to buy)</a:t>
            </a:r>
            <a:br>
              <a:rPr lang="en-US" sz="2800" dirty="0"/>
            </a:br>
            <a:r>
              <a:rPr lang="en-US" sz="2800" dirty="0"/>
              <a:t>	Adobe Digital Editions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800" dirty="0" err="1"/>
              <a:t>Delicitious</a:t>
            </a:r>
            <a:r>
              <a:rPr lang="en-US" sz="2800" dirty="0"/>
              <a:t> Library 3 (Paid)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800" dirty="0" err="1"/>
              <a:t>Calibre</a:t>
            </a:r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C16E27-8CDD-7048-AA71-58FA6659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141" y="618518"/>
            <a:ext cx="10321270" cy="1478570"/>
          </a:xfrm>
        </p:spPr>
        <p:txBody>
          <a:bodyPr>
            <a:normAutofit/>
          </a:bodyPr>
          <a:lstStyle/>
          <a:p>
            <a:r>
              <a:rPr lang="en-US" sz="7200" dirty="0"/>
              <a:t>Similar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827E2-84EF-E54F-8566-A3E13DBA6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141" y="1734671"/>
            <a:ext cx="10321270" cy="221393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/>
              <a:t>File Management System: </a:t>
            </a:r>
            <a:br>
              <a:rPr lang="en-US" sz="2800" dirty="0"/>
            </a:br>
            <a:r>
              <a:rPr lang="en-US" sz="2800" dirty="0"/>
              <a:t>	Finder (default fs on Mac OS X)</a:t>
            </a:r>
            <a:br>
              <a:rPr lang="en-US" sz="2800" dirty="0"/>
            </a:br>
            <a:r>
              <a:rPr lang="en-US" sz="2800" dirty="0"/>
              <a:t>	File Commander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800" dirty="0" err="1"/>
              <a:t>PathFinder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F6BC7BCA-F2AF-8C41-B154-9FC225D27957}"/>
              </a:ext>
            </a:extLst>
          </p:cNvPr>
          <p:cNvSpPr/>
          <p:nvPr/>
        </p:nvSpPr>
        <p:spPr>
          <a:xfrm rot="5400000">
            <a:off x="7299003" y="2942848"/>
            <a:ext cx="5156697" cy="119443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Degree of Similarity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13777BD-2998-5446-870C-7A9977CC35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4788" y="1357803"/>
            <a:ext cx="2590801" cy="25908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2E27B11-1823-AD4D-95F6-7FC9B26855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8444" y1="20444" x2="43556" y2="27111"/>
                        <a14:foregroundMark x1="32444" y1="20444" x2="25333" y2="31556"/>
                        <a14:foregroundMark x1="62222" y1="21778" x2="68444" y2="37333"/>
                        <a14:foregroundMark x1="68444" y1="37333" x2="73333" y2="342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5056" y="3630760"/>
            <a:ext cx="2857500" cy="2857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873FDA3-9284-544D-97E1-E91861C717F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51786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31"/>
    </mc:Choice>
    <mc:Fallback>
      <p:transition spd="slow" advTm="17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4" grpId="0"/>
      <p:bldP spid="2" grpId="0"/>
      <p:bldP spid="3" grpId="0" build="p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CB5CC6F-11C1-4C07-87C0-F043993E8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FADA3C27-4EC6-4DCA-BB85-C75BAAE82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D8216BF-F79F-406D-A3B4-46744068A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6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6C16BE5-8A9A-432D-8A61-230FA0381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81779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2E852AB2-2672-41DF-9CF6-FCDEF1805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90283F1A-A49E-441D-BDF5-35B8BEE42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B0BC41A4-F3F1-4CD4-B266-D9DAA2171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6E29DA39-130F-41A1-A21E-4FB453948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39995AD4-F8DE-4CEB-B958-1DBF7EAC2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D1F7DCE1-6887-4FE0-A7D7-3652030CF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4E46B0E1-9543-441D-AD1D-1308AF88C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E8C112C9-8D48-4612-AE0B-CF59EC743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2D16C38C-4A3B-4060-9A3B-C47DD6DE7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0A9B4CAA-8439-44B3-B738-2123169FA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8C6EF933-69B7-48C8-9337-4E0DEF6E75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B428AEFA-3C03-48AA-AEA5-8E3F58904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041D2508-FE53-47C0-887F-38BD1FB73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C0392BD-D896-4A41-B18B-1389FE1F0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B3272EA3-C600-441C-BFC9-ACFF90CD4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D8731AA3-BC2D-408B-9D72-C804B8B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BE934A31-790A-459C-A997-670583ADC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241F679B-BBF0-49DA-A9F3-D623BA752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0BDC4BE0-E1FF-48B5-A064-70F561454E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245FC7BA-96DB-41CB-B43A-8EEE482C3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3BBD03A9-646B-40EE-9A27-15297EC93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D738FC2-47B4-4BC9-B109-05C56DC00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148BE0A7-2537-452C-BA13-B78D302CB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CF6A9D45-D849-4BF5-BBA0-D7BE29B88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13F44E41-B5E8-472D-80F2-4539AD3D4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CE052494-AAF2-4C3C-A072-317B7F987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90345C3D-13FE-4815-9563-58A52B457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7908D29-2BB3-4D6C-92DB-864F63057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174B5792-73C4-4FBF-BAD9-F9A5BBC59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4741BB8-0638-4A06-85A7-69FE81BC4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FBDB982D-6E9A-426E-86B1-69031E104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400B8260-9575-48DB-9175-B1C853024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52FB1DD3-BAEC-4974-89F5-36B695945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E51161AB-FDC1-4703-9C29-C410366B9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DE6123AD-33B5-429C-B8F7-DB1A8FDABF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8C454A1D-B20A-4994-8C14-EE5DD3B99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CFA7BB74-790B-45D7-B94B-DD4D83ED8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19BBC3FC-0052-4BDB-8D6A-421E07EE2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42A3E4B3-707A-4D0A-BEED-61A77E960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089BBE83-D985-45E9-B442-1326F6FBA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FE1B194F-F703-4020-92ED-DBDB5C234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D7A22662-B7AF-4857-AD78-716690A268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62C16BE5-0C4B-48FC-ABA4-36A8F2DFE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C2327DB7-B7F2-4829-909E-A03D62252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167918EB-9EB1-413F-8C39-F018CCDCC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B971E245-631A-4364-A177-C1D1B6B4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1D4C1872-66E3-45EB-BDE7-26C02A17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D2BC0771-493C-4FEF-958F-859C539243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E339169B-1EE1-4E4F-BA0C-BD3AD57FD7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BBC80538-8C59-46A3-B187-66C9A6D3F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C5F9090C-11D8-4272-815D-11B1911DA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A361F786-6FA9-4EAD-81EF-BF4734D46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63B2A436-CEC8-477C-ACDD-6E5D2ABBC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7FAE92CD-EBFF-4DB4-9F5D-00D33E902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BB1A7B4-2655-9645-BA29-2F843C2F5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7611" y="618518"/>
            <a:ext cx="6691274" cy="1478570"/>
          </a:xfrm>
        </p:spPr>
        <p:txBody>
          <a:bodyPr>
            <a:normAutofit/>
          </a:bodyPr>
          <a:lstStyle/>
          <a:p>
            <a:r>
              <a:rPr lang="en-US" sz="7200" dirty="0"/>
              <a:t>Audience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8CBDEF-981A-0F4A-BA11-68A746D2D8B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356" b="21707"/>
          <a:stretch/>
        </p:blipFill>
        <p:spPr>
          <a:xfrm>
            <a:off x="-5597" y="0"/>
            <a:ext cx="4637729" cy="3429000"/>
          </a:xfrm>
          <a:custGeom>
            <a:avLst/>
            <a:gdLst/>
            <a:ahLst/>
            <a:cxnLst/>
            <a:rect l="l" t="t" r="r" b="b"/>
            <a:pathLst>
              <a:path w="4635583" h="3427413">
                <a:moveTo>
                  <a:pt x="0" y="0"/>
                </a:moveTo>
                <a:lnTo>
                  <a:pt x="4635583" y="0"/>
                </a:lnTo>
                <a:lnTo>
                  <a:pt x="4635583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4" name="Picture 3" descr="A picture containing indoor, table, sitting, desk&#10;&#10;Description automatically generated">
            <a:extLst>
              <a:ext uri="{FF2B5EF4-FFF2-40B4-BE49-F238E27FC236}">
                <a16:creationId xmlns:a16="http://schemas.microsoft.com/office/drawing/2014/main" id="{8140F18D-4897-DD44-89B6-CB47921C55A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7775" b="-2"/>
          <a:stretch/>
        </p:blipFill>
        <p:spPr>
          <a:xfrm>
            <a:off x="-5597" y="3427414"/>
            <a:ext cx="4635583" cy="3430587"/>
          </a:xfrm>
          <a:custGeom>
            <a:avLst/>
            <a:gdLst/>
            <a:ahLst/>
            <a:cxnLst/>
            <a:rect l="l" t="t" r="r" b="b"/>
            <a:pathLst>
              <a:path w="4635583" h="3430587">
                <a:moveTo>
                  <a:pt x="0" y="0"/>
                </a:moveTo>
                <a:lnTo>
                  <a:pt x="4635583" y="0"/>
                </a:lnTo>
                <a:lnTo>
                  <a:pt x="4635583" y="3430587"/>
                </a:lnTo>
                <a:lnTo>
                  <a:pt x="0" y="3430587"/>
                </a:lnTo>
                <a:close/>
              </a:path>
            </a:pathLst>
          </a:custGeom>
        </p:spPr>
      </p:pic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E104AA93-67FD-43AC-92F9-5840A89E4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2483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5AE1CAD-A877-4C0B-91F7-CA9C684C9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4635583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82F9D-5C5B-E54E-B51A-3435740E7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8629" y="2249487"/>
            <a:ext cx="7538079" cy="3541714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3200" dirty="0"/>
              <a:t>Academics and professionals across many disciplines </a:t>
            </a:r>
          </a:p>
          <a:p>
            <a:pPr>
              <a:buFont typeface="Wingdings" pitchFamily="2" charset="2"/>
              <a:buChar char="§"/>
            </a:pPr>
            <a:r>
              <a:rPr lang="en-US" sz="3200" dirty="0"/>
              <a:t>University students</a:t>
            </a:r>
          </a:p>
          <a:p>
            <a:pPr>
              <a:buFont typeface="Wingdings" pitchFamily="2" charset="2"/>
              <a:buChar char="§"/>
            </a:pPr>
            <a:r>
              <a:rPr lang="en-US" sz="3200" dirty="0"/>
              <a:t>Businesspeople</a:t>
            </a:r>
          </a:p>
          <a:p>
            <a:pPr>
              <a:buFont typeface="Wingdings" pitchFamily="2" charset="2"/>
              <a:buChar char="§"/>
            </a:pPr>
            <a:r>
              <a:rPr lang="en-US" sz="3200" dirty="0"/>
              <a:t>Anyone who loves reading digital books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A96BE89-6DB0-2E41-800B-EE775998BE5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8621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06"/>
    </mc:Choice>
    <mc:Fallback>
      <p:transition spd="slow" advTm="14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3CB878-97F5-744B-BDE8-F9D0A9DF26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863" b="96624" l="10000" r="90000">
                        <a14:foregroundMark x1="38452" y1="4307" x2="56667" y2="1979"/>
                        <a14:foregroundMark x1="56667" y1="1979" x2="63810" y2="3958"/>
                        <a14:foregroundMark x1="63810" y1="3958" x2="69405" y2="9313"/>
                        <a14:foregroundMark x1="69405" y1="9313" x2="61429" y2="12107"/>
                        <a14:foregroundMark x1="61429" y1="12107" x2="53690" y2="11525"/>
                        <a14:foregroundMark x1="53690" y1="11525" x2="51905" y2="10594"/>
                        <a14:foregroundMark x1="44524" y1="6286" x2="54762" y2="8731"/>
                        <a14:foregroundMark x1="54762" y1="8731" x2="59405" y2="8615"/>
                        <a14:foregroundMark x1="46310" y1="2794" x2="65000" y2="3842"/>
                        <a14:foregroundMark x1="65000" y1="3842" x2="56667" y2="6286"/>
                        <a14:foregroundMark x1="56667" y1="6286" x2="52976" y2="5704"/>
                        <a14:foregroundMark x1="54524" y1="1746" x2="38929" y2="2910"/>
                        <a14:foregroundMark x1="38929" y1="2910" x2="43333" y2="1979"/>
                        <a14:foregroundMark x1="64405" y1="31315" x2="64405" y2="31315"/>
                        <a14:foregroundMark x1="73214" y1="88242" x2="55357" y2="91967"/>
                        <a14:foregroundMark x1="55357" y1="91967" x2="46905" y2="91269"/>
                        <a14:foregroundMark x1="46905" y1="91269" x2="46429" y2="84168"/>
                        <a14:foregroundMark x1="46429" y1="84168" x2="64405" y2="78580"/>
                        <a14:foregroundMark x1="64405" y1="78580" x2="72857" y2="79977"/>
                        <a14:foregroundMark x1="72857" y1="79977" x2="74286" y2="87776"/>
                        <a14:foregroundMark x1="74286" y1="87776" x2="68810" y2="91735"/>
                        <a14:foregroundMark x1="53333" y1="96624" x2="48929" y2="93132"/>
                        <a14:foregroundMark x1="76786" y1="24331" x2="65476" y2="25378"/>
                        <a14:foregroundMark x1="65476" y1="25378" x2="65595" y2="23516"/>
                        <a14:foregroundMark x1="73571" y1="40745" x2="75595" y2="48778"/>
                        <a14:foregroundMark x1="77976" y1="41560" x2="66429" y2="36438"/>
                        <a14:foregroundMark x1="77619" y1="39464" x2="77619" y2="4551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37574" y="1921237"/>
            <a:ext cx="4222731" cy="43182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6175E5-887B-EA49-8935-3BDA6232D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Use-Case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CAE0E-07CA-8640-AB1B-3F35DB211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UF student doing intensive research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Needs to gather and read external research papers for citations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Also needs to submit appropriate forms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Too many directories already on desktop</a:t>
            </a:r>
          </a:p>
          <a:p>
            <a:pPr>
              <a:buFont typeface="Wingdings" pitchFamily="2" charset="2"/>
              <a:buChar char="§"/>
            </a:pPr>
            <a:r>
              <a:rPr lang="en-US" dirty="0" err="1"/>
              <a:t>PyBookCase</a:t>
            </a:r>
            <a:r>
              <a:rPr lang="en-US" dirty="0"/>
              <a:t> helps backup crucial reports and other data online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As well as easily locate research paper and any necessary textbooks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Finds out that next semester’s textbooks have cheaper digital versions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EC809E5-4177-FD48-9C9E-6C596483792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90650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15"/>
    </mc:Choice>
    <mc:Fallback>
      <p:transition spd="slow" advTm="31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6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A26242F-0C6E-214B-B66C-4DB65CAF9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4749" y="618518"/>
            <a:ext cx="7557251" cy="1478570"/>
          </a:xfrm>
        </p:spPr>
        <p:txBody>
          <a:bodyPr>
            <a:noAutofit/>
          </a:bodyPr>
          <a:lstStyle/>
          <a:p>
            <a:r>
              <a:rPr lang="en-US" sz="6400" dirty="0"/>
              <a:t>Core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0F7F50-3970-2E4F-BB8E-78DD674F061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41023" b="-2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14040-1CC9-8A4E-A69D-5316B22B2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9986" y="1765301"/>
            <a:ext cx="7576302" cy="402590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buFont typeface="Wingdings" pitchFamily="2" charset="2"/>
              <a:buChar char="§"/>
            </a:pPr>
            <a:r>
              <a:rPr lang="en-US" dirty="0"/>
              <a:t>eBook library system</a:t>
            </a:r>
          </a:p>
          <a:p>
            <a:pPr>
              <a:lnSpc>
                <a:spcPct val="110000"/>
              </a:lnSpc>
              <a:buFont typeface="Wingdings" pitchFamily="2" charset="2"/>
              <a:buChar char="§"/>
            </a:pPr>
            <a:r>
              <a:rPr lang="en-US" dirty="0"/>
              <a:t>Open eBooks in one go while you still choose where to store eBooks</a:t>
            </a:r>
          </a:p>
          <a:p>
            <a:pPr>
              <a:lnSpc>
                <a:spcPct val="110000"/>
              </a:lnSpc>
              <a:buFont typeface="Wingdings" pitchFamily="2" charset="2"/>
              <a:buChar char="§"/>
            </a:pPr>
            <a:r>
              <a:rPr lang="en-US" dirty="0"/>
              <a:t>Easy-to-use file management for PDF and EPUB files</a:t>
            </a:r>
          </a:p>
          <a:p>
            <a:pPr>
              <a:lnSpc>
                <a:spcPct val="110000"/>
              </a:lnSpc>
              <a:buFont typeface="Wingdings" pitchFamily="2" charset="2"/>
              <a:buChar char="§"/>
            </a:pPr>
            <a:r>
              <a:rPr lang="en-US" dirty="0"/>
              <a:t>Tracking number of words read</a:t>
            </a:r>
          </a:p>
          <a:p>
            <a:pPr>
              <a:lnSpc>
                <a:spcPct val="110000"/>
              </a:lnSpc>
              <a:buFont typeface="Wingdings" pitchFamily="2" charset="2"/>
              <a:buChar char="§"/>
            </a:pPr>
            <a:r>
              <a:rPr lang="en-US" dirty="0"/>
              <a:t>Tracking and logging daily reading times</a:t>
            </a:r>
          </a:p>
          <a:p>
            <a:pPr>
              <a:lnSpc>
                <a:spcPct val="110000"/>
              </a:lnSpc>
              <a:buFont typeface="Wingdings" pitchFamily="2" charset="2"/>
              <a:buChar char="§"/>
            </a:pPr>
            <a:r>
              <a:rPr lang="en-US" dirty="0"/>
              <a:t>Set schedules for incremental chapter readings</a:t>
            </a:r>
          </a:p>
          <a:p>
            <a:pPr>
              <a:lnSpc>
                <a:spcPct val="110000"/>
              </a:lnSpc>
              <a:buFont typeface="Wingdings" pitchFamily="2" charset="2"/>
              <a:buChar char="§"/>
            </a:pPr>
            <a:r>
              <a:rPr lang="en-US" dirty="0"/>
              <a:t>Store currently unneeded research papers, articles, reports, etc. remotely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E0E8237-D4A7-364A-97B2-D98477DA70A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83373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72"/>
    </mc:Choice>
    <mc:Fallback>
      <p:transition spd="slow" advTm="16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B5044-A6F5-3845-B12A-BE98EB49E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400" dirty="0"/>
              <a:t>Core Features - Technical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EB177-10B7-094F-80E2-7905D4064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07776"/>
            <a:ext cx="9905999" cy="40834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Filesystem Access: 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os</a:t>
            </a:r>
            <a:r>
              <a:rPr lang="en-US" dirty="0"/>
              <a:t>, sys, and other relevant Python modules</a:t>
            </a:r>
            <a:br>
              <a:rPr lang="en-US" dirty="0"/>
            </a:br>
            <a:r>
              <a:rPr lang="en-US" b="1" dirty="0"/>
              <a:t>Relational DBMS:</a:t>
            </a:r>
            <a:br>
              <a:rPr lang="en-US" dirty="0"/>
            </a:br>
            <a:r>
              <a:rPr lang="en-US" dirty="0"/>
              <a:t>	MySQL Connector in Python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sqlAlchemy</a:t>
            </a:r>
            <a:r>
              <a:rPr lang="en-US" dirty="0"/>
              <a:t> ORM to handle database information in OOP paradigm</a:t>
            </a:r>
            <a:br>
              <a:rPr lang="en-US" dirty="0"/>
            </a:br>
            <a:r>
              <a:rPr lang="en-US" b="1" dirty="0"/>
              <a:t>Performant memory handling: </a:t>
            </a:r>
            <a:br>
              <a:rPr lang="en-US" dirty="0"/>
            </a:br>
            <a:r>
              <a:rPr lang="en-US" dirty="0"/>
              <a:t>	Pickling (serialization) of logging/tracking data prior to storage</a:t>
            </a:r>
            <a:br>
              <a:rPr lang="en-US" dirty="0"/>
            </a:br>
            <a:r>
              <a:rPr lang="en-US" dirty="0"/>
              <a:t>	Remote database only holds </a:t>
            </a:r>
            <a:r>
              <a:rPr lang="en-US" dirty="0" err="1"/>
              <a:t>filepath</a:t>
            </a:r>
            <a:r>
              <a:rPr lang="en-US" dirty="0"/>
              <a:t> and/or website for large files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09D481-3E21-1540-94E2-E2F355E88F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2341" y="1656229"/>
            <a:ext cx="2093259" cy="2093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3F2366E-3636-0C47-9630-EB25D948C54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05929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57"/>
    </mc:Choice>
    <mc:Fallback>
      <p:transition spd="slow" advTm="28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1E7AD-3FF3-F44E-8C4A-4882C40AD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Technology Platform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257DA1-CADC-8E4F-8D87-70417FDBC17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552" b="1"/>
          <a:stretch/>
        </p:blipFill>
        <p:spPr>
          <a:xfrm>
            <a:off x="1141411" y="2249487"/>
            <a:ext cx="3494597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279D-AFE9-1D49-9EF6-46BE5EA06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008" y="2249487"/>
            <a:ext cx="7555992" cy="3541714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Desktop application to be run on PC only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Note: PDF and EPUB management on local machine requires running command line instructions through Python, and syntax is dependent on OS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App will be compatible with Windows 10 at minimum</a:t>
            </a:r>
            <a:br>
              <a:rPr lang="en-US" dirty="0"/>
            </a:b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4CF78E8-439F-CB43-A5E3-1EA12BFA464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0582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89"/>
    </mc:Choice>
    <mc:Fallback>
      <p:transition spd="slow" advTm="16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0AE3E-9030-1E47-88C2-7CAEE3ECA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26DD4-D882-7A40-ADCB-0082920BB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58142"/>
            <a:ext cx="9905999" cy="50250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GUI with Minimalist Theme</a:t>
            </a:r>
            <a:br>
              <a:rPr lang="en-US" sz="3200" dirty="0"/>
            </a:br>
            <a:r>
              <a:rPr lang="en-US" sz="3200" dirty="0"/>
              <a:t>Possible theme collection if time avails</a:t>
            </a:r>
            <a:br>
              <a:rPr lang="en-US" sz="3200" dirty="0"/>
            </a:br>
            <a:r>
              <a:rPr lang="en-US" sz="3200" dirty="0"/>
              <a:t>Features: </a:t>
            </a:r>
            <a:br>
              <a:rPr lang="en-US" sz="3200" dirty="0"/>
            </a:br>
            <a:r>
              <a:rPr lang="en-US" sz="3200" dirty="0"/>
              <a:t>	search bar</a:t>
            </a:r>
            <a:br>
              <a:rPr lang="en-US" sz="3200" dirty="0"/>
            </a:br>
            <a:r>
              <a:rPr lang="en-US" sz="3200" dirty="0"/>
              <a:t>	drag-and-drop window</a:t>
            </a:r>
            <a:br>
              <a:rPr lang="en-US" sz="3200" dirty="0"/>
            </a:br>
            <a:r>
              <a:rPr lang="en-US" sz="3200" dirty="0"/>
              <a:t>	function-specific buttons</a:t>
            </a:r>
            <a:br>
              <a:rPr lang="en-US" sz="3200" dirty="0"/>
            </a:br>
            <a:r>
              <a:rPr lang="en-US" sz="3200" dirty="0"/>
              <a:t>	panels for locally and remotely stored eBooks</a:t>
            </a:r>
            <a:br>
              <a:rPr lang="en-US" sz="3200" dirty="0"/>
            </a:br>
            <a:r>
              <a:rPr lang="en-US" sz="3200" dirty="0"/>
              <a:t>Most likely use PyQt5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0E0FE-64F7-6A4A-9996-6A655F0E3A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6364" y="1066799"/>
            <a:ext cx="3251200" cy="32512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9CC75E3-85FE-354F-AA49-2E7C985C8F2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24767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99"/>
    </mc:Choice>
    <mc:Fallback>
      <p:transition spd="slow" advTm="20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0.7|10.1|4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0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564</Words>
  <Application>Microsoft Macintosh PowerPoint</Application>
  <PresentationFormat>Widescreen</PresentationFormat>
  <Paragraphs>48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Tw Cen MT</vt:lpstr>
      <vt:lpstr>Wingdings</vt:lpstr>
      <vt:lpstr>Circuit</vt:lpstr>
      <vt:lpstr>PyBookCase</vt:lpstr>
      <vt:lpstr>What is PyBookCASE?</vt:lpstr>
      <vt:lpstr>Similar Software</vt:lpstr>
      <vt:lpstr>Audience</vt:lpstr>
      <vt:lpstr>Use-Case Example</vt:lpstr>
      <vt:lpstr>Core Features</vt:lpstr>
      <vt:lpstr>Core Features - Technical</vt:lpstr>
      <vt:lpstr>Technology Platform</vt:lpstr>
      <vt:lpstr>Aesthetics</vt:lpstr>
      <vt:lpstr>Summary</vt:lpstr>
      <vt:lpstr>References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PyBookLog</dc:title>
  <dc:creator>Caijun Qin</dc:creator>
  <cp:lastModifiedBy>Caijun Qin</cp:lastModifiedBy>
  <cp:revision>67</cp:revision>
  <dcterms:created xsi:type="dcterms:W3CDTF">2020-05-21T01:17:24Z</dcterms:created>
  <dcterms:modified xsi:type="dcterms:W3CDTF">2020-05-21T03:17:32Z</dcterms:modified>
</cp:coreProperties>
</file>